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318" r:id="rId5"/>
    <p:sldId id="409" r:id="rId6"/>
    <p:sldId id="448" r:id="rId7"/>
    <p:sldId id="440" r:id="rId8"/>
    <p:sldId id="415" r:id="rId9"/>
    <p:sldId id="441" r:id="rId10"/>
    <p:sldId id="442" r:id="rId11"/>
    <p:sldId id="427" r:id="rId12"/>
    <p:sldId id="445" r:id="rId13"/>
    <p:sldId id="444" r:id="rId14"/>
    <p:sldId id="425" r:id="rId15"/>
    <p:sldId id="431" r:id="rId16"/>
    <p:sldId id="432" r:id="rId17"/>
    <p:sldId id="433" r:id="rId18"/>
    <p:sldId id="446" r:id="rId19"/>
    <p:sldId id="443" r:id="rId20"/>
    <p:sldId id="447" r:id="rId21"/>
    <p:sldId id="434" r:id="rId22"/>
    <p:sldId id="437" r:id="rId23"/>
  </p:sldIdLst>
  <p:sldSz cx="12192000" cy="6858000"/>
  <p:notesSz cx="6858000" cy="9144000"/>
  <p:embeddedFontLst>
    <p:embeddedFont>
      <p:font typeface="Univers Light" panose="020B0403020202020204" pitchFamily="34" charset="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0083"/>
    <a:srgbClr val="2A2F37"/>
    <a:srgbClr val="2B3139"/>
    <a:srgbClr val="F2F2F2"/>
    <a:srgbClr val="F7F7F7"/>
    <a:srgbClr val="CCFFCC"/>
    <a:srgbClr val="FC545C"/>
    <a:srgbClr val="B9B9B9"/>
    <a:srgbClr val="FFFFFF"/>
    <a:srgbClr val="E7E8E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40CC46-DFD4-451A-B2E0-CBB789EE6BA4}" v="1" dt="2025-10-16T10:49:06.782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41"/>
    <p:restoredTop sz="94712"/>
  </p:normalViewPr>
  <p:slideViewPr>
    <p:cSldViewPr snapToGrid="0">
      <p:cViewPr varScale="1">
        <p:scale>
          <a:sx n="59" d="100"/>
          <a:sy n="59" d="100"/>
        </p:scale>
        <p:origin x="12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1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en Chau" userId="d39dfd78-dfa0-463c-8a6d-f64a7ec033d3" providerId="ADAL" clId="{EA832651-B2E8-45FA-871A-64612B85110A}"/>
    <pc:docChg chg="undo custSel addSld delSld modSld">
      <pc:chgData name="Lien Chau" userId="d39dfd78-dfa0-463c-8a6d-f64a7ec033d3" providerId="ADAL" clId="{EA832651-B2E8-45FA-871A-64612B85110A}" dt="2025-09-25T02:10:22.597" v="16" actId="47"/>
      <pc:docMkLst>
        <pc:docMk/>
      </pc:docMkLst>
      <pc:sldChg chg="delSp mod">
        <pc:chgData name="Lien Chau" userId="d39dfd78-dfa0-463c-8a6d-f64a7ec033d3" providerId="ADAL" clId="{EA832651-B2E8-45FA-871A-64612B85110A}" dt="2025-09-25T02:08:51.200" v="11" actId="478"/>
        <pc:sldMkLst>
          <pc:docMk/>
          <pc:sldMk cId="385767316" sldId="425"/>
        </pc:sldMkLst>
      </pc:sldChg>
      <pc:sldChg chg="delSp modSp mod">
        <pc:chgData name="Lien Chau" userId="d39dfd78-dfa0-463c-8a6d-f64a7ec033d3" providerId="ADAL" clId="{EA832651-B2E8-45FA-871A-64612B85110A}" dt="2025-09-25T02:09:14.837" v="13" actId="478"/>
        <pc:sldMkLst>
          <pc:docMk/>
          <pc:sldMk cId="2404148827" sldId="437"/>
        </pc:sldMkLst>
      </pc:sldChg>
    </pc:docChg>
  </pc:docChgLst>
  <pc:docChgLst>
    <pc:chgData name="Georgi Tomlinson" userId="e76ba389-74dd-4eca-9c14-31753fa7139d" providerId="ADAL" clId="{16A08A37-8542-4EA5-9490-09A5BDD0C9B5}"/>
    <pc:docChg chg="undo custSel mod modSld">
      <pc:chgData name="Georgi Tomlinson" userId="e76ba389-74dd-4eca-9c14-31753fa7139d" providerId="ADAL" clId="{16A08A37-8542-4EA5-9490-09A5BDD0C9B5}" dt="2025-10-08T00:42:47.653" v="31" actId="207"/>
      <pc:docMkLst>
        <pc:docMk/>
      </pc:docMkLst>
      <pc:sldChg chg="modSp mod">
        <pc:chgData name="Georgi Tomlinson" userId="e76ba389-74dd-4eca-9c14-31753fa7139d" providerId="ADAL" clId="{16A08A37-8542-4EA5-9490-09A5BDD0C9B5}" dt="2025-10-08T00:40:24.834" v="0" actId="14100"/>
        <pc:sldMkLst>
          <pc:docMk/>
          <pc:sldMk cId="895955720" sldId="318"/>
        </pc:sldMkLst>
        <pc:spChg chg="mod">
          <ac:chgData name="Georgi Tomlinson" userId="e76ba389-74dd-4eca-9c14-31753fa7139d" providerId="ADAL" clId="{16A08A37-8542-4EA5-9490-09A5BDD0C9B5}" dt="2025-10-08T00:40:24.834" v="0" actId="14100"/>
          <ac:spMkLst>
            <pc:docMk/>
            <pc:sldMk cId="895955720" sldId="318"/>
            <ac:spMk id="9" creationId="{073D11AB-78DF-9598-2A4E-6ECB0BC527F7}"/>
          </ac:spMkLst>
        </pc:spChg>
      </pc:sldChg>
      <pc:sldChg chg="modSp mod">
        <pc:chgData name="Georgi Tomlinson" userId="e76ba389-74dd-4eca-9c14-31753fa7139d" providerId="ADAL" clId="{16A08A37-8542-4EA5-9490-09A5BDD0C9B5}" dt="2025-10-08T00:41:53.693" v="18" actId="207"/>
        <pc:sldMkLst>
          <pc:docMk/>
          <pc:sldMk cId="385767316" sldId="425"/>
        </pc:sldMkLst>
        <pc:spChg chg="mod">
          <ac:chgData name="Georgi Tomlinson" userId="e76ba389-74dd-4eca-9c14-31753fa7139d" providerId="ADAL" clId="{16A08A37-8542-4EA5-9490-09A5BDD0C9B5}" dt="2025-10-08T00:41:53.693" v="18" actId="207"/>
          <ac:spMkLst>
            <pc:docMk/>
            <pc:sldMk cId="385767316" sldId="425"/>
            <ac:spMk id="4" creationId="{69475FF5-BA2C-938E-320D-9DBDC2D48063}"/>
          </ac:spMkLst>
        </pc:spChg>
      </pc:sldChg>
      <pc:sldChg chg="modSp mod">
        <pc:chgData name="Georgi Tomlinson" userId="e76ba389-74dd-4eca-9c14-31753fa7139d" providerId="ADAL" clId="{16A08A37-8542-4EA5-9490-09A5BDD0C9B5}" dt="2025-10-08T00:41:20.333" v="11" actId="207"/>
        <pc:sldMkLst>
          <pc:docMk/>
          <pc:sldMk cId="3349101587" sldId="427"/>
        </pc:sldMkLst>
        <pc:spChg chg="mod">
          <ac:chgData name="Georgi Tomlinson" userId="e76ba389-74dd-4eca-9c14-31753fa7139d" providerId="ADAL" clId="{16A08A37-8542-4EA5-9490-09A5BDD0C9B5}" dt="2025-10-08T00:41:20.333" v="11" actId="207"/>
          <ac:spMkLst>
            <pc:docMk/>
            <pc:sldMk cId="3349101587" sldId="427"/>
            <ac:spMk id="4" creationId="{CB4175F8-E3C4-29D9-9661-D5E1218445A5}"/>
          </ac:spMkLst>
        </pc:spChg>
      </pc:sldChg>
      <pc:sldChg chg="modSp mod">
        <pc:chgData name="Georgi Tomlinson" userId="e76ba389-74dd-4eca-9c14-31753fa7139d" providerId="ADAL" clId="{16A08A37-8542-4EA5-9490-09A5BDD0C9B5}" dt="2025-10-08T00:42:09.064" v="22" actId="207"/>
        <pc:sldMkLst>
          <pc:docMk/>
          <pc:sldMk cId="306623474" sldId="431"/>
        </pc:sldMkLst>
        <pc:spChg chg="mod">
          <ac:chgData name="Georgi Tomlinson" userId="e76ba389-74dd-4eca-9c14-31753fa7139d" providerId="ADAL" clId="{16A08A37-8542-4EA5-9490-09A5BDD0C9B5}" dt="2025-10-08T00:42:09.064" v="22" actId="207"/>
          <ac:spMkLst>
            <pc:docMk/>
            <pc:sldMk cId="306623474" sldId="431"/>
            <ac:spMk id="4" creationId="{59DB456A-FCE2-494E-3E7D-92746E72D616}"/>
          </ac:spMkLst>
        </pc:spChg>
      </pc:sldChg>
      <pc:sldChg chg="modSp mod">
        <pc:chgData name="Georgi Tomlinson" userId="e76ba389-74dd-4eca-9c14-31753fa7139d" providerId="ADAL" clId="{16A08A37-8542-4EA5-9490-09A5BDD0C9B5}" dt="2025-10-08T00:42:28.632" v="26" actId="207"/>
        <pc:sldMkLst>
          <pc:docMk/>
          <pc:sldMk cId="2912590519" sldId="433"/>
        </pc:sldMkLst>
        <pc:spChg chg="mod">
          <ac:chgData name="Georgi Tomlinson" userId="e76ba389-74dd-4eca-9c14-31753fa7139d" providerId="ADAL" clId="{16A08A37-8542-4EA5-9490-09A5BDD0C9B5}" dt="2025-10-08T00:42:28.632" v="26" actId="207"/>
          <ac:spMkLst>
            <pc:docMk/>
            <pc:sldMk cId="2912590519" sldId="433"/>
            <ac:spMk id="4" creationId="{77414374-50B1-03B8-417A-4CD121029604}"/>
          </ac:spMkLst>
        </pc:spChg>
      </pc:sldChg>
      <pc:sldChg chg="delSp modSp mod">
        <pc:chgData name="Georgi Tomlinson" userId="e76ba389-74dd-4eca-9c14-31753fa7139d" providerId="ADAL" clId="{16A08A37-8542-4EA5-9490-09A5BDD0C9B5}" dt="2025-10-08T00:41:01.663" v="8" actId="1076"/>
        <pc:sldMkLst>
          <pc:docMk/>
          <pc:sldMk cId="4198981025" sldId="441"/>
        </pc:sldMkLst>
        <pc:graphicFrameChg chg="mod">
          <ac:chgData name="Georgi Tomlinson" userId="e76ba389-74dd-4eca-9c14-31753fa7139d" providerId="ADAL" clId="{16A08A37-8542-4EA5-9490-09A5BDD0C9B5}" dt="2025-10-08T00:41:01.663" v="8" actId="1076"/>
          <ac:graphicFrameMkLst>
            <pc:docMk/>
            <pc:sldMk cId="4198981025" sldId="441"/>
            <ac:graphicFrameMk id="9" creationId="{199800BE-B9F6-3AD0-D176-795754443538}"/>
          </ac:graphicFrameMkLst>
        </pc:graphicFrameChg>
      </pc:sldChg>
      <pc:sldChg chg="modSp mod">
        <pc:chgData name="Georgi Tomlinson" userId="e76ba389-74dd-4eca-9c14-31753fa7139d" providerId="ADAL" clId="{16A08A37-8542-4EA5-9490-09A5BDD0C9B5}" dt="2025-10-08T00:41:28.341" v="12" actId="207"/>
        <pc:sldMkLst>
          <pc:docMk/>
          <pc:sldMk cId="1159888960" sldId="444"/>
        </pc:sldMkLst>
        <pc:spChg chg="mod">
          <ac:chgData name="Georgi Tomlinson" userId="e76ba389-74dd-4eca-9c14-31753fa7139d" providerId="ADAL" clId="{16A08A37-8542-4EA5-9490-09A5BDD0C9B5}" dt="2025-10-08T00:41:28.341" v="12" actId="207"/>
          <ac:spMkLst>
            <pc:docMk/>
            <pc:sldMk cId="1159888960" sldId="444"/>
            <ac:spMk id="4" creationId="{76A20881-CD30-FBE0-46BA-7B34CBFBCCB5}"/>
          </ac:spMkLst>
        </pc:spChg>
      </pc:sldChg>
      <pc:sldChg chg="modSp mod">
        <pc:chgData name="Georgi Tomlinson" userId="e76ba389-74dd-4eca-9c14-31753fa7139d" providerId="ADAL" clId="{16A08A37-8542-4EA5-9490-09A5BDD0C9B5}" dt="2025-10-08T00:42:47.653" v="31" actId="207"/>
        <pc:sldMkLst>
          <pc:docMk/>
          <pc:sldMk cId="2109377955" sldId="446"/>
        </pc:sldMkLst>
        <pc:spChg chg="mod">
          <ac:chgData name="Georgi Tomlinson" userId="e76ba389-74dd-4eca-9c14-31753fa7139d" providerId="ADAL" clId="{16A08A37-8542-4EA5-9490-09A5BDD0C9B5}" dt="2025-10-08T00:42:47.653" v="31" actId="207"/>
          <ac:spMkLst>
            <pc:docMk/>
            <pc:sldMk cId="2109377955" sldId="446"/>
            <ac:spMk id="4" creationId="{5B0E2E12-4B03-C37C-7705-7A6457C19E4E}"/>
          </ac:spMkLst>
        </pc:spChg>
      </pc:sldChg>
      <pc:sldChg chg="modSp mod">
        <pc:chgData name="Georgi Tomlinson" userId="e76ba389-74dd-4eca-9c14-31753fa7139d" providerId="ADAL" clId="{16A08A37-8542-4EA5-9490-09A5BDD0C9B5}" dt="2025-10-08T00:40:36.550" v="3" actId="1076"/>
        <pc:sldMkLst>
          <pc:docMk/>
          <pc:sldMk cId="1322172133" sldId="448"/>
        </pc:sldMkLst>
        <pc:picChg chg="mod">
          <ac:chgData name="Georgi Tomlinson" userId="e76ba389-74dd-4eca-9c14-31753fa7139d" providerId="ADAL" clId="{16A08A37-8542-4EA5-9490-09A5BDD0C9B5}" dt="2025-10-08T00:40:36.550" v="3" actId="1076"/>
          <ac:picMkLst>
            <pc:docMk/>
            <pc:sldMk cId="1322172133" sldId="448"/>
            <ac:picMk id="7" creationId="{F4C72322-A067-626D-4BB0-7A7C8E567FA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QCAA Links: 4.3.1, 4.3.4, 3.1.1</a:t>
            </a:r>
          </a:p>
          <a:p>
            <a:r>
              <a:rPr lang="en-US" dirty="0"/>
              <a:t>"Today we're learning to think critically about dangers in the workshop - not just what could go wrong, but how to judge the level of risk and choose the right response."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876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34685-E35A-ED8F-AB44-38D6B433A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BD1248-5692-DF5E-336C-AD06AAD872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745782-CEC1-54A0-C35B-2310A248F1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154F58-2E5B-CAFC-9286-C1A42CAEF9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5245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E96121-3DCD-355F-E341-9AEB9B813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8E6020-F2A3-FE8D-D29C-CB46A672AD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E01945-AD30-BBD7-B253-325CFAF5D1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31BEF-B8C8-BE9A-8545-0DA40DCA61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3916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620D3-292E-7831-CCF7-5197CDF7A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58B76C-44C7-4C3E-D85F-B98DE0F457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7B4FFD-693E-B5E8-01A2-B27F4A8516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24E6E1-194B-CB2E-3FD6-99A12F8FD4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5276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D29C2-1872-6C75-9B1A-2AF4C84A1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6DC9DE-54BD-5BF8-921E-EDCC2F23C1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4CDF72-5922-653D-B365-BCB96603D2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C22924-2D04-AFB6-83FA-893B9EE0A6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99018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3536D3-A1BC-3229-56E9-718E728E2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6F78AF-0418-2EB9-E51E-2538B91CBC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6A7DAF-0A5E-94EF-8FA0-8D80972E51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38C72D-5EA8-87DD-810F-9F613DA599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13506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F6BD09-8A29-0F07-5B0D-07B93E0BEB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A9CF59-C36E-55A8-3783-196DADE1D2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EC5657-1A93-67F9-91C3-04DA9BE5CA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FFF788-AA80-9FED-0DC7-3305D595D0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94153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D7E41-8C23-5454-745B-3FD718902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4FF933-7C4B-CB51-4906-29CB99DBC9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C9A57B-E4C7-AC10-26F8-745D7DB501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7537E9-6C47-C8A5-3C4B-A8544350C1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47703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06A619-A959-E6B0-09E1-601D778CF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7EE45E-70B9-C5BA-9ECF-20341A82D0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4C089F-C52E-235D-0BE2-E21FD673AC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B0114-FC0F-6C2C-3BBE-B4CDD8D9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01416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72BB6-3E40-4B67-39B9-A2B521A793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3B00D6-FE73-44FC-E4B5-05715141EF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207993-6032-950E-3C14-85CFA54D7F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454017-EE69-3D30-55BF-7C746AB0B6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0936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67BA0-FDC2-8C6B-AE16-E9E7E0A16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43C44D-A2D6-C56C-28EA-0704F08CEC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C4C575-4C0F-0DB4-46AA-96CF58F612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A8AEA6-F15B-98D1-8A2E-4A863B4483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3558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97A99-427D-344B-0EF2-09EC7208F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E2988D-DE76-D4E4-7603-CC2C7AE790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97D97-55AE-9588-5C48-E5F0FE5E48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2A91F5-F67A-9906-A823-78AA0644A8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9762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0CC72-4302-5C29-3C0E-FE0D7C1B3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61449D-7C02-2AC1-C3AA-517E042AD9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4EDBB2-8B9C-9C17-1A2F-A10AB9E262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"These are the kinds of hazards you might see every day in a fitting and machining workshop. Let’s get familiar with what to look out for - because spotting them is the first step in staying safe."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A3088-E473-161B-824C-ECB091BF57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38053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04C23-3F89-2649-74B4-2A9690949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15BC53-7728-E886-6B5D-6B829ECD16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1A4673-CCCA-F60E-0E64-433664D8FF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"These are the kinds of hazards you might see every day in a fitting and machining workshop. Let’s get familiar with what to look out for - because spotting them is the first step in staying safe."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FB5F63-6760-2480-71A1-4EA7BD747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5876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6F7499-4A0A-6B86-A428-46F5510CA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0D8FD1-8457-CC3D-69F4-D1A18236AA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4BE0CB-D1F9-D829-DEBA-5219B6B65B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0B7B8D-524D-2CF1-B3CE-C2D1540636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9968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8B5528-E0CF-6DE2-C569-91A079678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BF37DF-206F-FF39-6067-A89AD612F0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4109BB-9F69-679D-47D7-A48A7F6D5C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A52899-2F94-F115-96FD-EF7D4FDB8E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20139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C63600-1E6B-F8D7-6EC3-966237E6C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80B912-EE65-5606-9F6B-D2130BCE95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1B453B-28D1-8E1D-33F1-706A4E29E0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E36122-6E50-DE03-869D-0B5BDF5328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59808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CADEB-6753-C6F7-C4B8-A063E7275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5E674C-8EB2-886B-0830-13E1B6B24C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021F0D-CE4B-38FE-F3EF-0700F4EEAF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A1BD91-98B8-F57B-2AFF-943A19EA80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7086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8.emf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8.emf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8.emf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8.emf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7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.emf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jpeg"/><Relationship Id="rId18" Type="http://schemas.openxmlformats.org/officeDocument/2006/relationships/image" Target="../media/image8.emf"/><Relationship Id="rId3" Type="http://schemas.openxmlformats.org/officeDocument/2006/relationships/image" Target="../media/image13.jpeg"/><Relationship Id="rId7" Type="http://schemas.openxmlformats.org/officeDocument/2006/relationships/image" Target="../media/image20.png"/><Relationship Id="rId12" Type="http://schemas.openxmlformats.org/officeDocument/2006/relationships/image" Target="../media/image25.jpe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9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png"/><Relationship Id="rId15" Type="http://schemas.openxmlformats.org/officeDocument/2006/relationships/image" Target="../media/image28.jpe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3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8.emf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8.emf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C2AFCE6-1181-1258-4F33-28C1B8C8ED3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DBAC171-F252-7AFC-EFED-EEB0DB96B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668140"/>
            <a:ext cx="3911428" cy="820600"/>
          </a:xfrm>
        </p:spPr>
        <p:txBody>
          <a:bodyPr/>
          <a:lstStyle/>
          <a:p>
            <a:r>
              <a:rPr lang="en-US" sz="5400" dirty="0"/>
              <a:t>Risk Matrix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BFFE47-47D8-B7DD-EBC2-5D63C2EE2C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79144"/>
            <a:ext cx="7720163" cy="820600"/>
          </a:xfrm>
        </p:spPr>
        <p:txBody>
          <a:bodyPr/>
          <a:lstStyle/>
          <a:p>
            <a:r>
              <a:rPr lang="en-US" sz="5400" dirty="0"/>
              <a:t>Hazard Identification &amp;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073D11AB-78DF-9598-2A4E-6ECB0BC527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4652" y="3698217"/>
            <a:ext cx="4540619" cy="865741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Unit A: Fitting and Machining</a:t>
            </a:r>
          </a:p>
          <a:p>
            <a:pPr marL="0" indent="0">
              <a:buNone/>
            </a:pPr>
            <a:r>
              <a:rPr lang="en-AU" dirty="0"/>
              <a:t>Lesson 2.3</a:t>
            </a:r>
          </a:p>
        </p:txBody>
      </p:sp>
    </p:spTree>
    <p:extLst>
      <p:ext uri="{BB962C8B-B14F-4D97-AF65-F5344CB8AC3E}">
        <p14:creationId xmlns:p14="http://schemas.microsoft.com/office/powerpoint/2010/main" val="895955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5182E-7289-28F2-8827-5CDD12D27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3E4CB-3E82-85C1-3F89-153A48486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249124" cy="524553"/>
          </a:xfrm>
        </p:spPr>
        <p:txBody>
          <a:bodyPr/>
          <a:lstStyle/>
          <a:p>
            <a:r>
              <a:rPr lang="en-US" dirty="0"/>
              <a:t>Reassess the Risk (Post-Control)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A20881-CD30-FBE0-46BA-7B34CBFBCC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6" y="2027727"/>
            <a:ext cx="6824663" cy="198796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After control measures, reassess the hazard using the same matrix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This is called the </a:t>
            </a:r>
            <a:r>
              <a:rPr lang="en-US" b="1" dirty="0"/>
              <a:t>residual risk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Ask: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Has the </a:t>
            </a:r>
            <a:r>
              <a:rPr lang="en-US" sz="1600" b="1" dirty="0">
                <a:solidFill>
                  <a:schemeClr val="tx1"/>
                </a:solidFill>
              </a:rPr>
              <a:t>likelihood </a:t>
            </a:r>
            <a:r>
              <a:rPr lang="en-US" sz="1600" dirty="0">
                <a:solidFill>
                  <a:schemeClr val="tx1"/>
                </a:solidFill>
              </a:rPr>
              <a:t>gone down?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Have we reduced the </a:t>
            </a:r>
            <a:r>
              <a:rPr lang="en-US" sz="1600" b="1" dirty="0">
                <a:solidFill>
                  <a:schemeClr val="tx1"/>
                </a:solidFill>
              </a:rPr>
              <a:t>consequences</a:t>
            </a:r>
            <a:r>
              <a:rPr lang="en-US" sz="1600" dirty="0">
                <a:solidFill>
                  <a:schemeClr val="tx1"/>
                </a:solidFill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If the risk is still high → More controls needed!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5D56D3BA-6A8C-E182-7948-177C6487AF9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EA9C39F-3349-0A76-5EE4-457D95B0B272}"/>
              </a:ext>
            </a:extLst>
          </p:cNvPr>
          <p:cNvSpPr/>
          <p:nvPr/>
        </p:nvSpPr>
        <p:spPr>
          <a:xfrm>
            <a:off x="7932738" y="-4254"/>
            <a:ext cx="4259262" cy="6565392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2826CE-7594-6B84-CF4E-943C13B66E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85125" y="2027727"/>
            <a:ext cx="4154487" cy="2563726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6B98943-192F-9CE5-DB37-D69A0C86732E}"/>
              </a:ext>
            </a:extLst>
          </p:cNvPr>
          <p:cNvSpPr txBox="1">
            <a:spLocks/>
          </p:cNvSpPr>
          <p:nvPr/>
        </p:nvSpPr>
        <p:spPr>
          <a:xfrm>
            <a:off x="1392527" y="4582260"/>
            <a:ext cx="5954711" cy="568599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030083"/>
                </a:solidFill>
                <a:latin typeface="Univers Light" panose="020B0403020202020204" pitchFamily="34" charset="0"/>
                <a:cs typeface="MV Boli" panose="02000500030200090000" pitchFamily="2" charset="0"/>
              </a:rPr>
              <a:t>Risk management isn’t a checklist – it’s a cycle.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6DC1E5-7940-77DC-0E18-945A5DBB54D1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7CE986-3FC6-C833-AB8C-D074AACA77C1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C504002-4078-C059-20FF-A33BC29257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888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76453-AE83-B59E-9783-9D91E5DA0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7D9D5E-5724-EE98-777B-DFE8A79323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Case: Swarf Build-Up Near Lathe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475FF5-BA2C-938E-320D-9DBDC2D48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265275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What’s the hazard?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</a:rPr>
              <a:t>Swarf accumulation </a:t>
            </a:r>
            <a:r>
              <a:rPr lang="en-US" sz="1600" dirty="0"/>
              <a:t>– </a:t>
            </a:r>
            <a:r>
              <a:rPr lang="en-US" sz="1600" dirty="0">
                <a:solidFill>
                  <a:schemeClr val="tx1"/>
                </a:solidFill>
              </a:rPr>
              <a:t>Loose metal shavings (swarf) piling up under or around the lathe work area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What’s the risks?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</a:rPr>
              <a:t>Cuts</a:t>
            </a:r>
            <a:r>
              <a:rPr lang="en-US" sz="1600" dirty="0"/>
              <a:t> </a:t>
            </a:r>
            <a:r>
              <a:rPr lang="en-US" sz="1600" dirty="0">
                <a:solidFill>
                  <a:schemeClr val="tx1"/>
                </a:solidFill>
              </a:rPr>
              <a:t>from sharp swarf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</a:rPr>
              <a:t>Slips or trips </a:t>
            </a:r>
            <a:r>
              <a:rPr lang="en-US" sz="1600" dirty="0">
                <a:solidFill>
                  <a:schemeClr val="tx1"/>
                </a:solidFill>
              </a:rPr>
              <a:t>if debris isn’t cleared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</a:rPr>
              <a:t>Entanglement</a:t>
            </a:r>
            <a:r>
              <a:rPr lang="en-US" sz="1600" dirty="0"/>
              <a:t> </a:t>
            </a:r>
            <a:r>
              <a:rPr lang="en-US" sz="1600" dirty="0">
                <a:solidFill>
                  <a:schemeClr val="tx1"/>
                </a:solidFill>
              </a:rPr>
              <a:t>with rotating parts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</a:rPr>
              <a:t>Fire risk </a:t>
            </a:r>
            <a:r>
              <a:rPr lang="en-US" sz="1600" dirty="0">
                <a:solidFill>
                  <a:schemeClr val="tx1"/>
                </a:solidFill>
              </a:rPr>
              <a:t>from flammable or reactive metal chips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</a:rPr>
              <a:t>Machine faults </a:t>
            </a:r>
            <a:r>
              <a:rPr lang="en-US" sz="1600" dirty="0">
                <a:solidFill>
                  <a:schemeClr val="tx1"/>
                </a:solidFill>
              </a:rPr>
              <a:t>(jamming) due to swarf buildup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C960512-EDF2-C5BC-1F33-D10BA00380B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5A5AD063-4E7A-2AA5-A5BF-02E03F706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8237105" cy="524553"/>
          </a:xfrm>
        </p:spPr>
        <p:txBody>
          <a:bodyPr/>
          <a:lstStyle/>
          <a:p>
            <a:r>
              <a:rPr lang="en-US" dirty="0"/>
              <a:t>Scenario Walkthrough – Applying the Matrix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588AB52B-0B24-6446-3269-3240E32CEACD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6CBB0E-282F-959F-6E2A-2A144F04D69A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01CD753-681F-7510-8611-1B4F5B4CF3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67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01AE3-C77F-E25E-1310-6467C540A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7B3037-7280-6802-0203-77337AA933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Case: Swarf Build-Up Near Lathe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DB456A-FCE2-494E-3E7D-92746E72D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93844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Rate the likelihood and consequence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Likelihood: </a:t>
            </a:r>
            <a:r>
              <a:rPr lang="en-US" sz="1600" b="1" dirty="0">
                <a:solidFill>
                  <a:schemeClr val="accent3"/>
                </a:solidFill>
              </a:rPr>
              <a:t>Possible</a:t>
            </a:r>
            <a:r>
              <a:rPr lang="en-US" sz="1600" b="1" dirty="0"/>
              <a:t> </a:t>
            </a:r>
            <a:r>
              <a:rPr lang="en-US" sz="1600" dirty="0">
                <a:solidFill>
                  <a:schemeClr val="tx1"/>
                </a:solidFill>
              </a:rPr>
              <a:t>– Swarf frequently builds up during turning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Consequence: </a:t>
            </a:r>
            <a:r>
              <a:rPr lang="en-US" sz="1600" b="1" dirty="0">
                <a:solidFill>
                  <a:schemeClr val="accent3"/>
                </a:solidFill>
              </a:rPr>
              <a:t>Moderate </a:t>
            </a:r>
            <a:r>
              <a:rPr lang="en-US" sz="1600" dirty="0">
                <a:solidFill>
                  <a:schemeClr val="tx1"/>
                </a:solidFill>
              </a:rPr>
              <a:t>– Slips, cuts, machine jamming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F925F5A5-25E0-4A09-28BA-9E6864F686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7596BB-989B-06EE-B67B-CC1BEA714F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02363" y="3337089"/>
            <a:ext cx="5466081" cy="335353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59B1909A-DD60-5EB5-C7C0-AE24907E7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8237105" cy="524553"/>
          </a:xfrm>
        </p:spPr>
        <p:txBody>
          <a:bodyPr/>
          <a:lstStyle/>
          <a:p>
            <a:r>
              <a:rPr lang="en-US" dirty="0"/>
              <a:t>Scenario Walkthrough – Applying the Matrix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A0BF126A-66FF-37A9-7837-B07632E6DEAE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872094-6466-4285-8291-AE07337AAB5A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F3DDC6-BA2B-F50F-6D6A-213CA4FD52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23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9E91E-61C6-B9EB-D135-00C1D475C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CEBED7-1978-A490-9A2A-FEDDD8045B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Case: Swarf Build-Up Near Lathe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372026-DA40-B92B-C3AF-F21612A027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122416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Rate the likelihood and consequence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Likelihood: </a:t>
            </a:r>
            <a:r>
              <a:rPr lang="en-US" sz="1600" b="1" dirty="0">
                <a:solidFill>
                  <a:schemeClr val="accent3"/>
                </a:solidFill>
              </a:rPr>
              <a:t>Possible</a:t>
            </a:r>
            <a:r>
              <a:rPr lang="en-US" sz="1600" b="1" dirty="0"/>
              <a:t> </a:t>
            </a:r>
            <a:r>
              <a:rPr lang="en-US" sz="1600" dirty="0"/>
              <a:t>– Swarf frequently builds up during turning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Consequence: </a:t>
            </a:r>
            <a:r>
              <a:rPr lang="en-US" sz="1600" b="1" dirty="0">
                <a:solidFill>
                  <a:schemeClr val="accent3"/>
                </a:solidFill>
              </a:rPr>
              <a:t>Moderate </a:t>
            </a:r>
            <a:r>
              <a:rPr lang="en-US" sz="1600" dirty="0"/>
              <a:t>– Slips, cuts, machine jamming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Risk Level: </a:t>
            </a:r>
            <a:r>
              <a:rPr lang="en-US" sz="1600" b="1" dirty="0">
                <a:solidFill>
                  <a:schemeClr val="accent3"/>
                </a:solidFill>
              </a:rPr>
              <a:t>Medium</a:t>
            </a:r>
            <a:endParaRPr lang="en-US" sz="1600" dirty="0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795B8385-E8D3-9D9D-0F51-7FB1F6F2BA6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3BE344-B9A4-22EE-4DC9-63A3C81C50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02363" y="3337089"/>
            <a:ext cx="5466081" cy="335353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127D450-F9C1-E8B2-D4D7-04AFC6F9D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8237105" cy="524553"/>
          </a:xfrm>
        </p:spPr>
        <p:txBody>
          <a:bodyPr/>
          <a:lstStyle/>
          <a:p>
            <a:r>
              <a:rPr lang="en-US" dirty="0"/>
              <a:t>Scenario Walkthrough – Applying the Matrix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2977DD9-F4AB-2B00-0CC9-9C89878DF8C0}"/>
              </a:ext>
            </a:extLst>
          </p:cNvPr>
          <p:cNvSpPr/>
          <p:nvPr/>
        </p:nvSpPr>
        <p:spPr>
          <a:xfrm>
            <a:off x="1762812" y="4421171"/>
            <a:ext cx="3506771" cy="603315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6DF82D4-5A21-4766-BA8E-9CCB93B47FCE}"/>
              </a:ext>
            </a:extLst>
          </p:cNvPr>
          <p:cNvSpPr/>
          <p:nvPr/>
        </p:nvSpPr>
        <p:spPr>
          <a:xfrm>
            <a:off x="4128940" y="4421171"/>
            <a:ext cx="1140643" cy="1857081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5EE04F-BB50-1739-1FE5-EB04867AE50E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BFFA49-48CC-68A3-F663-255D86E7384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C24E14-B1B3-EC7B-FC9F-197B396386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43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80B2F-7A0A-3195-B0F1-2772BFA847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268971EC-438E-95A2-C99C-4A73C46712EC}"/>
              </a:ext>
            </a:extLst>
          </p:cNvPr>
          <p:cNvSpPr/>
          <p:nvPr/>
        </p:nvSpPr>
        <p:spPr>
          <a:xfrm>
            <a:off x="7932738" y="-4254"/>
            <a:ext cx="4259262" cy="6565392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07D225-48E0-BD24-785F-4178BF5FCD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Case: Swarf Build-Up Near Lathe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414374-50B1-03B8-417A-4CD1210296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265275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Control Measures (Hierarchy – go from top down):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</a:rPr>
              <a:t>Elimination</a:t>
            </a:r>
            <a:r>
              <a:rPr lang="en-US" sz="1600" b="1" dirty="0">
                <a:solidFill>
                  <a:schemeClr val="tx1"/>
                </a:solidFill>
              </a:rPr>
              <a:t>:</a:t>
            </a:r>
            <a:r>
              <a:rPr lang="en-US" sz="1600" dirty="0">
                <a:solidFill>
                  <a:schemeClr val="tx1"/>
                </a:solidFill>
              </a:rPr>
              <a:t> Not practical – swarf is unavoidable byproduct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</a:rPr>
              <a:t>Engineering Control:</a:t>
            </a:r>
            <a:r>
              <a:rPr lang="en-US" sz="1600" dirty="0"/>
              <a:t> </a:t>
            </a:r>
            <a:r>
              <a:rPr lang="en-US" sz="1600" dirty="0">
                <a:solidFill>
                  <a:schemeClr val="tx1"/>
                </a:solidFill>
              </a:rPr>
              <a:t>Install swarf trays or chip guards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</a:rPr>
              <a:t>Administrative Control:</a:t>
            </a:r>
            <a:r>
              <a:rPr lang="en-US" sz="1600" dirty="0"/>
              <a:t>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Enforce regular clean-up schedules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Include swarf disposal steps in relevant SOPs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Reminder signage in lathe areas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Provide training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3"/>
                </a:solidFill>
              </a:rPr>
              <a:t>PPE: </a:t>
            </a:r>
            <a:r>
              <a:rPr lang="en-US" sz="1600" dirty="0">
                <a:solidFill>
                  <a:schemeClr val="tx1"/>
                </a:solidFill>
              </a:rPr>
              <a:t>Ensure use of gloves and safety glasses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7E64E1A-0B09-376C-7F4E-FE2093F8C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8237105" cy="524553"/>
          </a:xfrm>
        </p:spPr>
        <p:txBody>
          <a:bodyPr/>
          <a:lstStyle/>
          <a:p>
            <a:r>
              <a:rPr lang="en-US" dirty="0"/>
              <a:t>Scenario Walkthrough – Applying the Matrix</a:t>
            </a:r>
          </a:p>
        </p:txBody>
      </p:sp>
      <p:pic>
        <p:nvPicPr>
          <p:cNvPr id="8" name="Picture 7" descr="A diagram of a pyramid&#10;&#10;AI-generated content may be incorrect.">
            <a:extLst>
              <a:ext uri="{FF2B5EF4-FFF2-40B4-BE49-F238E27FC236}">
                <a16:creationId xmlns:a16="http://schemas.microsoft.com/office/drawing/2014/main" id="{03E9D778-BE67-D5E6-F7E4-1F4DF6FF20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4815" y="2377566"/>
            <a:ext cx="3875107" cy="2302920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EE2D377-206C-0070-E0F4-C1CC327CE651}"/>
              </a:ext>
            </a:extLst>
          </p:cNvPr>
          <p:cNvSpPr txBox="1">
            <a:spLocks/>
          </p:cNvSpPr>
          <p:nvPr/>
        </p:nvSpPr>
        <p:spPr>
          <a:xfrm>
            <a:off x="1409700" y="5026209"/>
            <a:ext cx="5511800" cy="835339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rgbClr val="030083"/>
                </a:solidFill>
                <a:latin typeface="Univers Light" panose="020B0403020202020204" pitchFamily="34" charset="0"/>
                <a:cs typeface="MV Boli" panose="02000500030200090000" pitchFamily="2" charset="0"/>
              </a:rPr>
              <a:t>What control measure is best here?</a:t>
            </a:r>
          </a:p>
          <a:p>
            <a:pPr algn="ctr"/>
            <a:r>
              <a:rPr lang="en-US" sz="2000" b="1" dirty="0">
                <a:solidFill>
                  <a:srgbClr val="030083"/>
                </a:solidFill>
                <a:latin typeface="Univers Light" panose="020B0403020202020204" pitchFamily="34" charset="0"/>
                <a:cs typeface="MV Boli" panose="02000500030200090000" pitchFamily="2" charset="0"/>
              </a:rPr>
              <a:t>Why isn’t PPE the first option?</a:t>
            </a:r>
          </a:p>
        </p:txBody>
      </p:sp>
      <p:pic>
        <p:nvPicPr>
          <p:cNvPr id="20" name="Picture 19" descr="A diagram of a pyramid&#10;&#10;AI-generated content may be incorrect.">
            <a:extLst>
              <a:ext uri="{FF2B5EF4-FFF2-40B4-BE49-F238E27FC236}">
                <a16:creationId xmlns:a16="http://schemas.microsoft.com/office/drawing/2014/main" id="{97F1DE24-96E3-1BAD-A77F-CC2578673B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8163" y="2059785"/>
            <a:ext cx="4108409" cy="2441568"/>
          </a:xfrm>
          <a:prstGeom prst="rect">
            <a:avLst/>
          </a:prstGeom>
        </p:spPr>
      </p:pic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348D3E7C-697A-BD01-46C2-AC03E1B38437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4038B71-0F4E-42B9-BAE8-6F04019EA52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EFDEBCC-9AEC-BA93-DFFE-6ACF0EFFA5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5905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650D3-3CCE-F43D-5D6B-BBF5D7EA2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8E1BAC-F10B-8C46-81DD-C145027EC7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Case: Swarf Build-Up Near Lathe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0E2E12-4B03-C37C-7705-7A6457C19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150988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Reassess with control measures in place: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Likelihood: </a:t>
            </a:r>
            <a:r>
              <a:rPr lang="en-US" sz="1600" b="1" dirty="0">
                <a:solidFill>
                  <a:schemeClr val="accent3"/>
                </a:solidFill>
              </a:rPr>
              <a:t>Possible</a:t>
            </a:r>
            <a:r>
              <a:rPr lang="en-US" sz="1600" b="1" dirty="0"/>
              <a:t> </a:t>
            </a:r>
            <a:r>
              <a:rPr lang="en-US" sz="1600" dirty="0">
                <a:solidFill>
                  <a:schemeClr val="tx1"/>
                </a:solidFill>
              </a:rPr>
              <a:t>– Swarf still builds up during turning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Consequence: </a:t>
            </a:r>
            <a:r>
              <a:rPr lang="en-US" sz="1600" b="1" dirty="0">
                <a:solidFill>
                  <a:schemeClr val="accent3"/>
                </a:solidFill>
              </a:rPr>
              <a:t>Minor </a:t>
            </a:r>
            <a:r>
              <a:rPr lang="en-US" sz="1600" dirty="0">
                <a:solidFill>
                  <a:schemeClr val="tx1"/>
                </a:solidFill>
              </a:rPr>
              <a:t>– with swarf trays, PPE, training, signage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Risk Level: </a:t>
            </a:r>
            <a:r>
              <a:rPr lang="en-US" sz="1600" b="1" dirty="0">
                <a:solidFill>
                  <a:schemeClr val="accent3"/>
                </a:solidFill>
              </a:rPr>
              <a:t>Low</a:t>
            </a:r>
            <a:endParaRPr lang="en-US" sz="1600" dirty="0"/>
          </a:p>
          <a:p>
            <a:pPr lvl="1"/>
            <a:endParaRPr lang="en-US" sz="1600" dirty="0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C60B148-5341-13E0-E3C4-FD837AE74E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D88B220-5565-C4A0-955A-521A80E33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8237105" cy="524553"/>
          </a:xfrm>
        </p:spPr>
        <p:txBody>
          <a:bodyPr/>
          <a:lstStyle/>
          <a:p>
            <a:r>
              <a:rPr lang="en-US" dirty="0"/>
              <a:t>Scenario Walkthrough – Applying the Matrix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6D397F-BC66-A0A0-6FFE-9BBC831820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02363" y="3337089"/>
            <a:ext cx="5466081" cy="3353537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376F220-BC29-216F-91B9-59E530B0C230}"/>
              </a:ext>
            </a:extLst>
          </p:cNvPr>
          <p:cNvSpPr/>
          <p:nvPr/>
        </p:nvSpPr>
        <p:spPr>
          <a:xfrm>
            <a:off x="1762813" y="4421171"/>
            <a:ext cx="2323706" cy="603315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90B9647-BF83-773B-B6F9-4253B472B3FB}"/>
              </a:ext>
            </a:extLst>
          </p:cNvPr>
          <p:cNvSpPr/>
          <p:nvPr/>
        </p:nvSpPr>
        <p:spPr>
          <a:xfrm>
            <a:off x="2945875" y="4421171"/>
            <a:ext cx="1140643" cy="1857081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F19DAB39-8CB3-2DA2-8E23-9FB24C3E096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C561321-3D2B-7595-396A-97FED475A17D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3A172C0-0E86-F7A7-6805-14078B4EB2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779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9AD8D-03AB-3C94-860B-554312D78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5F150FA-A492-2D70-E60B-61BCCB71DA9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2738" y="0"/>
            <a:ext cx="4259262" cy="6561138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6636CD6-ABD9-F562-0C9F-A969FDE23E72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B110D94-9F58-188A-C620-7B04518F3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947486" cy="524553"/>
          </a:xfrm>
        </p:spPr>
        <p:txBody>
          <a:bodyPr/>
          <a:lstStyle/>
          <a:p>
            <a:r>
              <a:rPr lang="en-US" dirty="0"/>
              <a:t>Activity: Spot the Hazards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4E88555D-9F57-9AB5-4272-F88ACD4F6D99}"/>
              </a:ext>
            </a:extLst>
          </p:cNvPr>
          <p:cNvSpPr txBox="1">
            <a:spLocks/>
          </p:cNvSpPr>
          <p:nvPr/>
        </p:nvSpPr>
        <p:spPr>
          <a:xfrm>
            <a:off x="8325896" y="325197"/>
            <a:ext cx="3523204" cy="1270843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rgbClr val="030083"/>
                </a:solidFill>
              </a:rPr>
              <a:t>Refer to Hazard ID &amp; Risk Matrix Worksheet</a:t>
            </a:r>
          </a:p>
          <a:p>
            <a:pPr algn="ctr"/>
            <a:r>
              <a:rPr lang="en-US" sz="2400" dirty="0">
                <a:solidFill>
                  <a:srgbClr val="030083"/>
                </a:solidFill>
              </a:rPr>
              <a:t>(work in pairs: 30min)</a:t>
            </a:r>
          </a:p>
        </p:txBody>
      </p:sp>
      <p:pic>
        <p:nvPicPr>
          <p:cNvPr id="17" name="Picture 16" descr="A person standing next to a machine&#10;&#10;AI-generated content may be incorrect.">
            <a:extLst>
              <a:ext uri="{FF2B5EF4-FFF2-40B4-BE49-F238E27FC236}">
                <a16:creationId xmlns:a16="http://schemas.microsoft.com/office/drawing/2014/main" id="{0704C548-2E59-A957-DCD3-A9D3569D4B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783" y="1549516"/>
            <a:ext cx="6676490" cy="50073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3E82985-04CA-A1D4-E675-33B86908A8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97692" y="1701915"/>
            <a:ext cx="3918807" cy="2328891"/>
          </a:xfrm>
          <a:prstGeom prst="rect">
            <a:avLst/>
          </a:prstGeom>
        </p:spPr>
      </p:pic>
      <p:pic>
        <p:nvPicPr>
          <p:cNvPr id="3" name="Picture 2" descr="A diagram of a pyramid&#10;&#10;AI-generated content may be incorrect.">
            <a:extLst>
              <a:ext uri="{FF2B5EF4-FFF2-40B4-BE49-F238E27FC236}">
                <a16:creationId xmlns:a16="http://schemas.microsoft.com/office/drawing/2014/main" id="{235F4ABE-42AA-DF95-502C-6D519DBB9E4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7693" y="4140200"/>
            <a:ext cx="3918807" cy="2328891"/>
          </a:xfrm>
          <a:prstGeom prst="rect">
            <a:avLst/>
          </a:prstGeom>
        </p:spPr>
      </p:pic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EF814D12-099C-8D0A-74E5-A9357A324979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E088CB-EAAE-E2D1-B0C5-69FEC5B9556A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CB7032-EABF-4119-AF85-857302A3B2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4035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04EBF-DCEC-9A3B-6604-5DAAD82E7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3244F-8455-4503-4F7A-201773150C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Class share-out: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275F3F-7AEE-0136-7199-00F1261A7F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106668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What hazards did you identify?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What was the final risk ratings?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What control measures did you choose?</a:t>
            </a:r>
            <a:endParaRPr lang="en-US" sz="1600" dirty="0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90B55876-A98C-3F48-E66C-F8B84D5C44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EF0E30F-6FDB-D78E-3F36-DD5DE5191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2962968" cy="524553"/>
          </a:xfrm>
        </p:spPr>
        <p:txBody>
          <a:bodyPr/>
          <a:lstStyle/>
          <a:p>
            <a:r>
              <a:rPr lang="en-US" dirty="0"/>
              <a:t>Share Findings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A5625F-3ED4-71F6-B1D4-A5F83C1AAAE2}"/>
              </a:ext>
            </a:extLst>
          </p:cNvPr>
          <p:cNvSpPr txBox="1">
            <a:spLocks/>
          </p:cNvSpPr>
          <p:nvPr/>
        </p:nvSpPr>
        <p:spPr>
          <a:xfrm>
            <a:off x="1570038" y="3763590"/>
            <a:ext cx="5122862" cy="1030264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rgbClr val="030083"/>
                </a:solidFill>
                <a:latin typeface="Univers Light" panose="020B0403020202020204" pitchFamily="34" charset="0"/>
                <a:cs typeface="MV Boli" panose="02000500030200090000" pitchFamily="2" charset="0"/>
              </a:rPr>
              <a:t>Did anyone’s group find a high-risk situation? How did you lower it?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FE0A0380-A26B-E49F-1642-00F73B549772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BCCEE9-E602-8FAE-1C87-85BD14C65623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1CA73A-A123-2EBD-1870-823BC963CA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9181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173650-D694-FF65-E40B-9FF89F9B1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491BBC-1236-2289-3B2A-717839E6A8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233780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</a:t>
            </a:r>
            <a:r>
              <a:rPr lang="en-US" b="1" dirty="0"/>
              <a:t>hazard</a:t>
            </a:r>
            <a:r>
              <a:rPr lang="en-US" dirty="0"/>
              <a:t> is something with the potential to cause harm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</a:t>
            </a:r>
            <a:r>
              <a:rPr lang="en-US" b="1" dirty="0"/>
              <a:t>risk</a:t>
            </a:r>
            <a:r>
              <a:rPr lang="en-US" dirty="0"/>
              <a:t> is the chance that harm will occur from a hazard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 explored </a:t>
            </a:r>
            <a:r>
              <a:rPr lang="en-US" b="1" dirty="0"/>
              <a:t>common workshop hazards</a:t>
            </a:r>
            <a:r>
              <a:rPr lang="en-US" dirty="0"/>
              <a:t> and key danger zones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 learned how to use a </a:t>
            </a:r>
            <a:r>
              <a:rPr lang="en-US" b="1" dirty="0"/>
              <a:t>3x3 Risk Matrix </a:t>
            </a:r>
            <a:r>
              <a:rPr lang="en-US" dirty="0"/>
              <a:t>to assess risks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 applied the </a:t>
            </a:r>
            <a:r>
              <a:rPr lang="en-US" b="1" dirty="0"/>
              <a:t>Hierarchy of Controls </a:t>
            </a:r>
            <a:r>
              <a:rPr lang="en-US" dirty="0"/>
              <a:t>to reduce risk effectively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 practiced assessing and managing hazards through </a:t>
            </a:r>
            <a:r>
              <a:rPr lang="en-US" b="1" dirty="0"/>
              <a:t>real-world scenarios.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85C1953F-3A04-C01C-0005-33B326B26D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C6F92CC-14C2-1A07-A47A-675519D96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444959" cy="524553"/>
          </a:xfrm>
        </p:spPr>
        <p:txBody>
          <a:bodyPr/>
          <a:lstStyle/>
          <a:p>
            <a:r>
              <a:rPr lang="en-US" dirty="0"/>
              <a:t>What We Covered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EF84557A-0972-0DF2-33CA-31556432036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3CAB45-8B3B-EBB4-2726-684A749E6131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666834A-5A5E-058D-6605-4C377999D7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246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70F1E-9313-79D3-077B-376449E8D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58760D-CB25-B7F2-28A3-9091020E20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1933" y="2027727"/>
            <a:ext cx="6628391" cy="2253676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Always think before you work </a:t>
            </a:r>
            <a:r>
              <a:rPr lang="en-US" dirty="0"/>
              <a:t>– identify hazards before interacting with tools or materials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Use tools responsibly </a:t>
            </a:r>
            <a:r>
              <a:rPr lang="en-US" dirty="0"/>
              <a:t>– Understand the risk, then choose the safest approach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Report unsafe situations </a:t>
            </a:r>
            <a:r>
              <a:rPr lang="en-US" dirty="0"/>
              <a:t>– Spot it, speak it, stop harm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/>
              <a:t>Next lesson: </a:t>
            </a:r>
            <a:r>
              <a:rPr lang="en-US" dirty="0"/>
              <a:t>Tool Identification – because knowing your equipment is the next step in risk control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3CB6AF13-41AA-4B0D-F4B4-59B6CE1A78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32738" y="0"/>
            <a:ext cx="4259262" cy="656113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2F9D820-616D-E17C-CF2A-282FA2FBE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2959762" cy="524553"/>
          </a:xfrm>
        </p:spPr>
        <p:txBody>
          <a:bodyPr/>
          <a:lstStyle/>
          <a:p>
            <a:r>
              <a:rPr lang="en-US" dirty="0"/>
              <a:t>WHS Reminder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E2A045D-73AB-EBF1-7BAC-C93BE80169DC}"/>
              </a:ext>
            </a:extLst>
          </p:cNvPr>
          <p:cNvSpPr txBox="1">
            <a:spLocks/>
          </p:cNvSpPr>
          <p:nvPr/>
        </p:nvSpPr>
        <p:spPr>
          <a:xfrm>
            <a:off x="1051933" y="4879609"/>
            <a:ext cx="6456508" cy="889200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2000" b="1" dirty="0">
                <a:solidFill>
                  <a:srgbClr val="030083"/>
                </a:solidFill>
                <a:latin typeface="Univers Light" panose="020B0403020202020204" pitchFamily="34" charset="0"/>
                <a:cs typeface="MV Boli" panose="02000500030200090000" pitchFamily="2" charset="0"/>
              </a:rPr>
              <a:t>Safety isn’t a slide, it’s a habit. </a:t>
            </a:r>
          </a:p>
          <a:p>
            <a:pPr algn="ctr">
              <a:lnSpc>
                <a:spcPct val="100000"/>
              </a:lnSpc>
            </a:pPr>
            <a:r>
              <a:rPr lang="en-US" sz="2000" b="1" dirty="0">
                <a:solidFill>
                  <a:srgbClr val="030083"/>
                </a:solidFill>
                <a:latin typeface="Univers Light" panose="020B0403020202020204" pitchFamily="34" charset="0"/>
                <a:cs typeface="MV Boli" panose="02000500030200090000" pitchFamily="2" charset="0"/>
              </a:rPr>
              <a:t>Spot the hazard. Think through the risk. Act with control.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701908F3-0FAE-162A-61B5-91DDD50E01B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98689F-C23C-F418-7855-FB0456E86450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4F5ADE-7182-19F7-030F-189D1273CC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148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ABC2C-D449-B6AB-13E7-054CC5B0A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F4E70DC-287F-2011-F56A-7B8966C5BA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88163" y="0"/>
            <a:ext cx="5303837" cy="68049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ECCF6835-8FAF-93A7-2989-88EA69F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046085" cy="524553"/>
          </a:xfrm>
        </p:spPr>
        <p:txBody>
          <a:bodyPr/>
          <a:lstStyle/>
          <a:p>
            <a:r>
              <a:rPr lang="en-US" dirty="0"/>
              <a:t>LESSON OVERVIEW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4DC1F396-573F-834E-9546-6668599016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97533" y="1702904"/>
            <a:ext cx="6877052" cy="304699"/>
          </a:xfr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>
                <a:solidFill>
                  <a:schemeClr val="accent3"/>
                </a:solidFill>
              </a:rPr>
              <a:t>ACTIVITIES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7CC554BB-B550-9C7C-F2F0-87D802B3965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97534" y="2014781"/>
            <a:ext cx="4273550" cy="1066684"/>
          </a:xfr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Spot the Hazards (Image-Based)</a:t>
            </a:r>
          </a:p>
          <a:p>
            <a:r>
              <a:rPr lang="en-US" dirty="0"/>
              <a:t>Case Study Walkthrough</a:t>
            </a:r>
          </a:p>
          <a:p>
            <a:r>
              <a:rPr lang="en-US" dirty="0"/>
              <a:t>Worksheet: Hazard ID &amp; Risk Matrix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1962DBE-E4BD-F968-A163-7B212120F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243487"/>
              </p:ext>
            </p:extLst>
          </p:nvPr>
        </p:nvGraphicFramePr>
        <p:xfrm>
          <a:off x="1055941" y="1702905"/>
          <a:ext cx="4895850" cy="31226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674600">
                <a:tc>
                  <a:txBody>
                    <a:bodyPr/>
                    <a:lstStyle/>
                    <a:p>
                      <a:r>
                        <a:rPr lang="en-US" dirty="0"/>
                        <a:t>Today, you will learn how to: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Spot hazards </a:t>
                      </a: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in a workshop environment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Assess risks </a:t>
                      </a: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using a 3x3 Risk Matrix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Apply control measures </a:t>
                      </a: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using the Hierarchy of Controls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Think like a safety-conscious professional </a:t>
                      </a: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to prevent accidents before they happen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8556567"/>
                  </a:ext>
                </a:extLst>
              </a:tr>
            </a:tbl>
          </a:graphicData>
        </a:graphic>
      </p:graphicFrame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0E7C38FD-688C-E472-A741-61D7775CCBC9}"/>
              </a:ext>
            </a:extLst>
          </p:cNvPr>
          <p:cNvSpPr txBox="1">
            <a:spLocks/>
          </p:cNvSpPr>
          <p:nvPr/>
        </p:nvSpPr>
        <p:spPr>
          <a:xfrm>
            <a:off x="7697533" y="3524971"/>
            <a:ext cx="1461939" cy="249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>
                <a:solidFill>
                  <a:schemeClr val="accent3"/>
                </a:solidFill>
              </a:rPr>
              <a:t>RESOURCES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08410549-D660-61FD-FF46-438C4AD086C4}"/>
              </a:ext>
            </a:extLst>
          </p:cNvPr>
          <p:cNvSpPr txBox="1">
            <a:spLocks/>
          </p:cNvSpPr>
          <p:nvPr/>
        </p:nvSpPr>
        <p:spPr>
          <a:xfrm>
            <a:off x="7714995" y="3732721"/>
            <a:ext cx="3455987" cy="1288283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dirty="0">
                <a:solidFill>
                  <a:schemeClr val="tx2"/>
                </a:solidFill>
              </a:rPr>
              <a:t>Workshop Hazard Images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dirty="0">
                <a:solidFill>
                  <a:schemeClr val="tx2"/>
                </a:solidFill>
              </a:rPr>
              <a:t>Risk Matrix Template (3x3)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dirty="0">
                <a:solidFill>
                  <a:schemeClr val="tx2"/>
                </a:solidFill>
              </a:rPr>
              <a:t>Hierarchy of Controls Visual Pyramid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48B83A76-C580-4D88-E972-AF9C67F0AA37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B892C2-7BA4-1A45-EC6C-D56FE26991B6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24190D-77C4-5258-0159-C7DF01082A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5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DA90B-7DC8-561F-8F07-93A0671CA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4C72322-A067-626D-4BB0-7A7C8E567F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32738" y="0"/>
            <a:ext cx="4259262" cy="656113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6EDA0013-0803-3A38-BB2C-A1D511416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09287" cy="524553"/>
          </a:xfrm>
        </p:spPr>
        <p:txBody>
          <a:bodyPr/>
          <a:lstStyle/>
          <a:p>
            <a:r>
              <a:rPr lang="en-US" dirty="0"/>
              <a:t>Why Workshop Safety Skills Matter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8C88C08-3FF9-72A8-D70D-577D9F48E016}"/>
              </a:ext>
            </a:extLst>
          </p:cNvPr>
          <p:cNvSpPr txBox="1">
            <a:spLocks/>
          </p:cNvSpPr>
          <p:nvPr/>
        </p:nvSpPr>
        <p:spPr>
          <a:xfrm>
            <a:off x="1055687" y="2849794"/>
            <a:ext cx="6624638" cy="1376513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i="1" dirty="0">
                <a:solidFill>
                  <a:srgbClr val="030083"/>
                </a:solidFill>
                <a:latin typeface="+mn-lt"/>
                <a:cs typeface="MV Boli" panose="02000500030200090000" pitchFamily="2" charset="0"/>
              </a:rPr>
              <a:t>Hazards are everywhere in a workshop – knowing how to spot them, assess the risk, and take action could prevent serious harm. These skills will serve you well in any profession in a practical setting.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6DE39F57-5DA7-B5B0-B4DB-EF93C3D2530D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44F49B9-DCDA-15E2-D301-D753DE31ED58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F5D085A-02D5-E8A5-619B-FB38354EDB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72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A40C4-5BD1-6546-EC9F-C0AE03325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6405B9F-440F-2B5B-6C51-699A601FBF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2738" y="0"/>
            <a:ext cx="4259262" cy="6561138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BA9AE1-D94B-ED68-A4B7-1C06C6A474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Hazard vs risk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E3ACBB-E5A9-46BF-8720-F5422C28D5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105837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Hazard: </a:t>
            </a:r>
            <a:r>
              <a:rPr lang="en-US" dirty="0"/>
              <a:t>Something with the potential to cause harm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Risk: </a:t>
            </a:r>
            <a:r>
              <a:rPr lang="en-US" dirty="0"/>
              <a:t>The chance (likelihood x consequence) of that harm actually occurring</a:t>
            </a:r>
          </a:p>
          <a:p>
            <a:endParaRPr lang="en-US" dirty="0"/>
          </a:p>
          <a:p>
            <a:endParaRPr lang="en-US" sz="1600" i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281F2A-7233-290A-4A96-D3FD6599F58C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B15D460-82E8-DC01-28BF-51BD20583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2982204" cy="524553"/>
          </a:xfrm>
        </p:spPr>
        <p:txBody>
          <a:bodyPr/>
          <a:lstStyle/>
          <a:p>
            <a:r>
              <a:rPr lang="en-US" dirty="0"/>
              <a:t>Key Definitions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E8488E2-A4C8-DCFB-E55E-FE52E956CD0E}"/>
              </a:ext>
            </a:extLst>
          </p:cNvPr>
          <p:cNvSpPr txBox="1">
            <a:spLocks/>
          </p:cNvSpPr>
          <p:nvPr/>
        </p:nvSpPr>
        <p:spPr>
          <a:xfrm>
            <a:off x="1308099" y="4979557"/>
            <a:ext cx="2143704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Frayed electrical cord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3CC26EB-C21E-23D5-2174-1BC53DD7D922}"/>
              </a:ext>
            </a:extLst>
          </p:cNvPr>
          <p:cNvSpPr txBox="1">
            <a:spLocks/>
          </p:cNvSpPr>
          <p:nvPr/>
        </p:nvSpPr>
        <p:spPr>
          <a:xfrm>
            <a:off x="4615978" y="4979557"/>
            <a:ext cx="2648529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/>
              <a:t>Electric shock if touched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8B1E630-FEB4-F157-1E16-347383A74A0D}"/>
              </a:ext>
            </a:extLst>
          </p:cNvPr>
          <p:cNvSpPr txBox="1">
            <a:spLocks/>
          </p:cNvSpPr>
          <p:nvPr/>
        </p:nvSpPr>
        <p:spPr>
          <a:xfrm>
            <a:off x="1976329" y="5346561"/>
            <a:ext cx="807243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accent3"/>
                </a:solidFill>
              </a:rPr>
              <a:t>Hazard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A80A77C-AD86-1731-F1A3-EC13DFF73DCA}"/>
              </a:ext>
            </a:extLst>
          </p:cNvPr>
          <p:cNvSpPr txBox="1">
            <a:spLocks/>
          </p:cNvSpPr>
          <p:nvPr/>
        </p:nvSpPr>
        <p:spPr>
          <a:xfrm>
            <a:off x="5536620" y="5346561"/>
            <a:ext cx="807243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accent3"/>
                </a:solidFill>
              </a:rPr>
              <a:t>Risk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9502273-531A-9CF5-7349-CDC12F185E54}"/>
              </a:ext>
            </a:extLst>
          </p:cNvPr>
          <p:cNvSpPr txBox="1">
            <a:spLocks/>
          </p:cNvSpPr>
          <p:nvPr/>
        </p:nvSpPr>
        <p:spPr>
          <a:xfrm>
            <a:off x="3756475" y="3849326"/>
            <a:ext cx="807243" cy="36700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tx2"/>
                </a:solidFill>
              </a:rPr>
              <a:t>vs</a:t>
            </a:r>
          </a:p>
        </p:txBody>
      </p:sp>
      <p:pic>
        <p:nvPicPr>
          <p:cNvPr id="18" name="Picture 17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41017BB0-13F1-89C8-37C7-556B5C3B46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711" y="3135446"/>
            <a:ext cx="1851327" cy="1851327"/>
          </a:xfrm>
          <a:prstGeom prst="rect">
            <a:avLst/>
          </a:prstGeom>
        </p:spPr>
      </p:pic>
      <p:pic>
        <p:nvPicPr>
          <p:cNvPr id="20" name="Picture 19" descr="A hand holding a black cord&#10;&#10;AI-generated content may be incorrect.">
            <a:extLst>
              <a:ext uri="{FF2B5EF4-FFF2-40B4-BE49-F238E27FC236}">
                <a16:creationId xmlns:a16="http://schemas.microsoft.com/office/drawing/2014/main" id="{2CE0D076-F157-4808-6DE8-FFA74D8B576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3718" y="3101987"/>
            <a:ext cx="2898177" cy="1926980"/>
          </a:xfrm>
          <a:prstGeom prst="rect">
            <a:avLst/>
          </a:prstGeom>
        </p:spPr>
      </p:pic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6D0DC80-E3A2-22F7-CBE8-0A9C2909F0E3}"/>
              </a:ext>
            </a:extLst>
          </p:cNvPr>
          <p:cNvSpPr txBox="1">
            <a:spLocks/>
          </p:cNvSpPr>
          <p:nvPr/>
        </p:nvSpPr>
        <p:spPr>
          <a:xfrm>
            <a:off x="8573810" y="2849794"/>
            <a:ext cx="3206246" cy="810204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rgbClr val="030083"/>
                </a:solidFill>
              </a:rPr>
              <a:t>Can anyone give a real-world example?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2FFE5E23-0F9B-BBA5-71B2-0F9E2CF34A01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379350C-753E-6D34-B49B-A2B45EAAB834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CDD2F5D-25DA-9792-31EF-23A6535767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125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4A89FE-737A-27A5-65CA-14400F42D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4658CA9-AE27-1D8D-07CA-35778F6A053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32738" y="0"/>
            <a:ext cx="4259262" cy="6561138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D3F48C-3404-1CD8-8E94-C2641135E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742114" cy="465843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Rotating machinery </a:t>
            </a:r>
            <a:r>
              <a:rPr lang="en-US" dirty="0"/>
              <a:t>- risk of entanglement or crush injuries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Sharp tools and edges </a:t>
            </a:r>
            <a:r>
              <a:rPr lang="en-US" dirty="0"/>
              <a:t>- cuts, lacerations, or punctures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Electrical hazards </a:t>
            </a:r>
            <a:r>
              <a:rPr lang="en-US" dirty="0"/>
              <a:t>- damaged cords, exposed wires, faulty outlets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Flammable materials </a:t>
            </a:r>
            <a:r>
              <a:rPr lang="en-US" dirty="0"/>
              <a:t>– fire from swarf, oily rags, or chemicals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Cluttered floors </a:t>
            </a:r>
            <a:r>
              <a:rPr lang="en-US" dirty="0"/>
              <a:t>- slips, trips, and blocked exits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Chemical exposure </a:t>
            </a:r>
            <a:r>
              <a:rPr lang="en-US" dirty="0"/>
              <a:t>– skin or respiratory harm from coolant, lubricants, cleaning agents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Missing or damaged safety signage </a:t>
            </a:r>
            <a:r>
              <a:rPr lang="en-US" dirty="0"/>
              <a:t>– unclear procedures or unnoticed hazards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Machines left unattended while in use </a:t>
            </a:r>
            <a:r>
              <a:rPr lang="en-US" dirty="0"/>
              <a:t>– accidental activation/misuse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Incorrect tools used for tasks </a:t>
            </a:r>
            <a:r>
              <a:rPr lang="en-US" dirty="0"/>
              <a:t>– poor results, tool breakage, or injury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Working alone </a:t>
            </a:r>
            <a:r>
              <a:rPr lang="en-US" dirty="0"/>
              <a:t>– delayed emergency response or unnoticed incidents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Poor PPE use </a:t>
            </a:r>
            <a:r>
              <a:rPr lang="en-US" dirty="0"/>
              <a:t>– no eye, hand, or hearing protection ↑ severity of injury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8F50765-5950-9FCA-8B38-F896A3B17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432682" cy="524553"/>
          </a:xfrm>
        </p:spPr>
        <p:txBody>
          <a:bodyPr/>
          <a:lstStyle/>
          <a:p>
            <a:r>
              <a:rPr lang="en-US" dirty="0"/>
              <a:t>Common Workshop Hazards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51B3E466-4C62-6024-4044-A32EDFCFC517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2C9B564-C134-732C-D758-0F1A185CA4BC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DF7C3815-AD60-FC6C-7735-80A788C11C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947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714242-0162-65B7-3089-DB3D6F6D5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D7D8BF5-0457-CEAD-30ED-A14B08EEC9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2738" y="0"/>
            <a:ext cx="4259262" cy="6561138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A24660-8048-E025-D3DD-268CED38A933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4F099E8-6952-784C-D1DC-B6B196BFA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391244" cy="524553"/>
          </a:xfrm>
        </p:spPr>
        <p:txBody>
          <a:bodyPr/>
          <a:lstStyle/>
          <a:p>
            <a:r>
              <a:rPr lang="en-US" dirty="0"/>
              <a:t>Key Hazard Map Zones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99800BE-B9F6-3AD0-D176-7957544435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140422"/>
              </p:ext>
            </p:extLst>
          </p:nvPr>
        </p:nvGraphicFramePr>
        <p:xfrm>
          <a:off x="1055941" y="1850294"/>
          <a:ext cx="6624638" cy="34550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815128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  <a:gridCol w="2240560">
                  <a:extLst>
                    <a:ext uri="{9D8B030D-6E8A-4147-A177-3AD203B41FA5}">
                      <a16:colId xmlns:a16="http://schemas.microsoft.com/office/drawing/2014/main" val="3472666423"/>
                    </a:ext>
                  </a:extLst>
                </a:gridCol>
                <a:gridCol w="2568950">
                  <a:extLst>
                    <a:ext uri="{9D8B030D-6E8A-4147-A177-3AD203B41FA5}">
                      <a16:colId xmlns:a16="http://schemas.microsoft.com/office/drawing/2014/main" val="3525004938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400" dirty="0"/>
                        <a:t>Zone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Hazard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Signs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Lathe/Mill Area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Rotating parts, flying debris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Eye protection, entanglement warning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Grinding Station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Sparks, noise, dust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Eye protection, hearing and respiratory PPE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Bench Work Area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Sharp tools, repetitive strain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Cut hazard, ergonomic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Chemical Storage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Coolants, flammable liquids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Flammable + toxic symbols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2314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Floor / Walkways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Slips, trips, clutter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Slip hazard, floor marking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46107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Tool Storage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Falling tools, poor access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Secure storage symbol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58015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Electrical Panels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Shock, exposed wiring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Electrical danger icon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0927503"/>
                  </a:ext>
                </a:extLst>
              </a:tr>
            </a:tbl>
          </a:graphicData>
        </a:graphic>
      </p:graphicFrame>
      <p:pic>
        <p:nvPicPr>
          <p:cNvPr id="14" name="Picture 13" descr="A collection of yellow signs&#10;&#10;AI-generated content may be incorrect.">
            <a:extLst>
              <a:ext uri="{FF2B5EF4-FFF2-40B4-BE49-F238E27FC236}">
                <a16:creationId xmlns:a16="http://schemas.microsoft.com/office/drawing/2014/main" id="{10C6F583-B450-0C56-A4CA-3F1DDA18B0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12828" y="94412"/>
            <a:ext cx="1237033" cy="1269944"/>
          </a:xfrm>
          <a:prstGeom prst="rect">
            <a:avLst/>
          </a:prstGeom>
        </p:spPr>
      </p:pic>
      <p:pic>
        <p:nvPicPr>
          <p:cNvPr id="15" name="Picture 14" descr="A collection of yellow signs&#10;&#10;AI-generated content may be incorrect.">
            <a:extLst>
              <a:ext uri="{FF2B5EF4-FFF2-40B4-BE49-F238E27FC236}">
                <a16:creationId xmlns:a16="http://schemas.microsoft.com/office/drawing/2014/main" id="{2ABBBA18-E275-1699-47ED-9C0068B97A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82668" y="3894156"/>
            <a:ext cx="1379145" cy="1379143"/>
          </a:xfrm>
          <a:prstGeom prst="rect">
            <a:avLst/>
          </a:prstGeom>
        </p:spPr>
      </p:pic>
      <p:pic>
        <p:nvPicPr>
          <p:cNvPr id="23" name="Picture 22" descr="A sign with a fire symbol&#10;&#10;AI-generated content may be incorrect.">
            <a:extLst>
              <a:ext uri="{FF2B5EF4-FFF2-40B4-BE49-F238E27FC236}">
                <a16:creationId xmlns:a16="http://schemas.microsoft.com/office/drawing/2014/main" id="{D722799D-5836-00EC-A49A-4447F2DA7A6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1743" y="4084927"/>
            <a:ext cx="1156411" cy="1156411"/>
          </a:xfrm>
          <a:prstGeom prst="rect">
            <a:avLst/>
          </a:prstGeom>
        </p:spPr>
      </p:pic>
      <p:pic>
        <p:nvPicPr>
          <p:cNvPr id="24" name="Picture 23" descr="A group of warning signs&#10;&#10;AI-generated content may be incorrect.">
            <a:extLst>
              <a:ext uri="{FF2B5EF4-FFF2-40B4-BE49-F238E27FC236}">
                <a16:creationId xmlns:a16="http://schemas.microsoft.com/office/drawing/2014/main" id="{E78D2A9C-912F-41EA-03B5-86B249FA08A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354" t="38716" r="71430" b="6509"/>
          <a:stretch>
            <a:fillRect/>
          </a:stretch>
        </p:blipFill>
        <p:spPr>
          <a:xfrm>
            <a:off x="10647493" y="3970529"/>
            <a:ext cx="1379145" cy="1385208"/>
          </a:xfrm>
          <a:prstGeom prst="rect">
            <a:avLst/>
          </a:prstGeom>
        </p:spPr>
      </p:pic>
      <p:pic>
        <p:nvPicPr>
          <p:cNvPr id="26" name="Picture 25" descr="A yellow sign with a person falling off a board&#10;&#10;AI-generated content may be incorrect.">
            <a:extLst>
              <a:ext uri="{FF2B5EF4-FFF2-40B4-BE49-F238E27FC236}">
                <a16:creationId xmlns:a16="http://schemas.microsoft.com/office/drawing/2014/main" id="{575E3C03-F50D-344D-A7D7-B616537BA6A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065"/>
          <a:stretch>
            <a:fillRect/>
          </a:stretch>
        </p:blipFill>
        <p:spPr>
          <a:xfrm>
            <a:off x="7932738" y="5270683"/>
            <a:ext cx="1317123" cy="1256741"/>
          </a:xfrm>
          <a:prstGeom prst="rect">
            <a:avLst/>
          </a:prstGeom>
        </p:spPr>
      </p:pic>
      <p:pic>
        <p:nvPicPr>
          <p:cNvPr id="28" name="Picture 27" descr="A sign with a hand and lightning&#10;&#10;AI-generated content may be incorrect.">
            <a:extLst>
              <a:ext uri="{FF2B5EF4-FFF2-40B4-BE49-F238E27FC236}">
                <a16:creationId xmlns:a16="http://schemas.microsoft.com/office/drawing/2014/main" id="{ABEE6C1D-759B-EB15-CFD0-5F995DBEC3A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1380" y="5317734"/>
            <a:ext cx="1656602" cy="1171418"/>
          </a:xfrm>
          <a:prstGeom prst="rect">
            <a:avLst/>
          </a:prstGeom>
        </p:spPr>
      </p:pic>
      <p:pic>
        <p:nvPicPr>
          <p:cNvPr id="30" name="Picture 29" descr="A yellow triangle sign with black and white image of a person falling off a wall&#10;&#10;AI-generated content may be incorrect.">
            <a:extLst>
              <a:ext uri="{FF2B5EF4-FFF2-40B4-BE49-F238E27FC236}">
                <a16:creationId xmlns:a16="http://schemas.microsoft.com/office/drawing/2014/main" id="{4D4E6332-63D8-CBC1-75CE-3F8C62151A0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6336" y="5378353"/>
            <a:ext cx="1156411" cy="1032278"/>
          </a:xfrm>
          <a:prstGeom prst="rect">
            <a:avLst/>
          </a:prstGeom>
        </p:spPr>
      </p:pic>
      <p:pic>
        <p:nvPicPr>
          <p:cNvPr id="32" name="Picture 31" descr="A warning sign with a person lifting a weight&#10;&#10;AI-generated content may be incorrect.">
            <a:extLst>
              <a:ext uri="{FF2B5EF4-FFF2-40B4-BE49-F238E27FC236}">
                <a16:creationId xmlns:a16="http://schemas.microsoft.com/office/drawing/2014/main" id="{5454CDBF-24D8-E3B4-7E4C-D4BCD692889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8832" y="2265500"/>
            <a:ext cx="1325732" cy="1738875"/>
          </a:xfrm>
          <a:prstGeom prst="rect">
            <a:avLst/>
          </a:prstGeom>
        </p:spPr>
      </p:pic>
      <p:pic>
        <p:nvPicPr>
          <p:cNvPr id="34" name="Picture 33" descr="A sign with a person kicking a roll of paper&#10;&#10;AI-generated content may be incorrect.">
            <a:extLst>
              <a:ext uri="{FF2B5EF4-FFF2-40B4-BE49-F238E27FC236}">
                <a16:creationId xmlns:a16="http://schemas.microsoft.com/office/drawing/2014/main" id="{D2DA91A1-38CD-CFE0-46E2-2A531E8654C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0139" y="255470"/>
            <a:ext cx="1311523" cy="1923813"/>
          </a:xfrm>
          <a:prstGeom prst="rect">
            <a:avLst/>
          </a:prstGeom>
        </p:spPr>
      </p:pic>
      <p:pic>
        <p:nvPicPr>
          <p:cNvPr id="37" name="Picture 36" descr="A blue and white sign with white text&#10;&#10;AI-generated content may be incorrect.">
            <a:extLst>
              <a:ext uri="{FF2B5EF4-FFF2-40B4-BE49-F238E27FC236}">
                <a16:creationId xmlns:a16="http://schemas.microsoft.com/office/drawing/2014/main" id="{146E11FD-4AAE-8BC5-89CE-3AB3D1D0A2D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51694" y="1501050"/>
            <a:ext cx="1156412" cy="1166635"/>
          </a:xfrm>
          <a:prstGeom prst="rect">
            <a:avLst/>
          </a:prstGeom>
        </p:spPr>
      </p:pic>
      <p:pic>
        <p:nvPicPr>
          <p:cNvPr id="38" name="Picture 37" descr="A blue and white sign with white text&#10;&#10;AI-generated content may be incorrect.">
            <a:extLst>
              <a:ext uri="{FF2B5EF4-FFF2-40B4-BE49-F238E27FC236}">
                <a16:creationId xmlns:a16="http://schemas.microsoft.com/office/drawing/2014/main" id="{6CD43C0D-E29F-E482-F282-062760CD878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34111" y="212080"/>
            <a:ext cx="1156412" cy="1166635"/>
          </a:xfrm>
          <a:prstGeom prst="rect">
            <a:avLst/>
          </a:prstGeom>
        </p:spPr>
      </p:pic>
      <p:pic>
        <p:nvPicPr>
          <p:cNvPr id="39" name="Picture 38" descr="A blue and white sign with white text&#10;&#10;AI-generated content may be incorrect.">
            <a:extLst>
              <a:ext uri="{FF2B5EF4-FFF2-40B4-BE49-F238E27FC236}">
                <a16:creationId xmlns:a16="http://schemas.microsoft.com/office/drawing/2014/main" id="{19EA8C86-C83E-CDC1-C4B2-5C0042F161D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94034" y="1536733"/>
            <a:ext cx="1156412" cy="1166635"/>
          </a:xfrm>
          <a:prstGeom prst="rect">
            <a:avLst/>
          </a:prstGeom>
        </p:spPr>
      </p:pic>
      <p:pic>
        <p:nvPicPr>
          <p:cNvPr id="40" name="Picture 39" descr="A blue and white sign with white text&#10;&#10;AI-generated content may be incorrect.">
            <a:extLst>
              <a:ext uri="{FF2B5EF4-FFF2-40B4-BE49-F238E27FC236}">
                <a16:creationId xmlns:a16="http://schemas.microsoft.com/office/drawing/2014/main" id="{69ADE916-FCA8-7A0A-CD34-D9A5ED923D6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94034" y="2740288"/>
            <a:ext cx="1156412" cy="1166635"/>
          </a:xfrm>
          <a:prstGeom prst="rect">
            <a:avLst/>
          </a:prstGeom>
        </p:spPr>
      </p:pic>
      <p:pic>
        <p:nvPicPr>
          <p:cNvPr id="41" name="Picture 40" descr="A collection of yellow signs&#10;&#10;AI-generated content may be incorrect.">
            <a:extLst>
              <a:ext uri="{FF2B5EF4-FFF2-40B4-BE49-F238E27FC236}">
                <a16:creationId xmlns:a16="http://schemas.microsoft.com/office/drawing/2014/main" id="{231A5C82-893A-B972-3E88-74E0FD1F479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61812" y="2639113"/>
            <a:ext cx="1269584" cy="1340729"/>
          </a:xfrm>
          <a:prstGeom prst="rect">
            <a:avLst/>
          </a:prstGeom>
        </p:spPr>
      </p:pic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6048C895-DF35-2369-3E32-17F3E1721520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E356230-0A21-44B4-007D-0CEA2C007AC4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21AF22A5-44D5-F503-BF20-EF7CA81B3D5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981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EB305B-87ED-F8DB-4D04-36E80E3FF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ACDB1EA-B138-673D-7DA9-1C7D552A510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2738" y="0"/>
            <a:ext cx="4259262" cy="6561138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5B29A48-B77D-AD85-B9F7-D9284254FAC0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87BBCA3-E7C1-1DC3-0C37-C22B524F2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323644" cy="524553"/>
          </a:xfrm>
        </p:spPr>
        <p:txBody>
          <a:bodyPr/>
          <a:lstStyle/>
          <a:p>
            <a:r>
              <a:rPr lang="en-US" dirty="0"/>
              <a:t>Spot the Hazards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D19F0CCF-1A15-E9B4-46CB-882A3D23EDE6}"/>
              </a:ext>
            </a:extLst>
          </p:cNvPr>
          <p:cNvSpPr txBox="1">
            <a:spLocks/>
          </p:cNvSpPr>
          <p:nvPr/>
        </p:nvSpPr>
        <p:spPr>
          <a:xfrm>
            <a:off x="8459246" y="2303293"/>
            <a:ext cx="3206246" cy="1731481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rgbClr val="030083"/>
                </a:solidFill>
              </a:rPr>
              <a:t>Identify the </a:t>
            </a:r>
            <a:r>
              <a:rPr lang="en-US" sz="2400" b="1" i="1" dirty="0">
                <a:solidFill>
                  <a:schemeClr val="accent3"/>
                </a:solidFill>
              </a:rPr>
              <a:t>hazards</a:t>
            </a:r>
            <a:r>
              <a:rPr lang="en-US" sz="2400" b="1" dirty="0">
                <a:solidFill>
                  <a:srgbClr val="030083"/>
                </a:solidFill>
              </a:rPr>
              <a:t>.</a:t>
            </a:r>
          </a:p>
          <a:p>
            <a:endParaRPr lang="en-US" sz="2400" b="1" dirty="0">
              <a:solidFill>
                <a:srgbClr val="030083"/>
              </a:solidFill>
            </a:endParaRPr>
          </a:p>
          <a:p>
            <a:r>
              <a:rPr lang="en-US" sz="2400" b="1" dirty="0">
                <a:solidFill>
                  <a:srgbClr val="030083"/>
                </a:solidFill>
              </a:rPr>
              <a:t>What </a:t>
            </a:r>
            <a:r>
              <a:rPr lang="en-US" sz="2400" b="1" i="1" dirty="0">
                <a:solidFill>
                  <a:schemeClr val="accent3"/>
                </a:solidFill>
              </a:rPr>
              <a:t>risks</a:t>
            </a:r>
            <a:r>
              <a:rPr lang="en-US" sz="2400" b="1" dirty="0">
                <a:solidFill>
                  <a:srgbClr val="030083"/>
                </a:solidFill>
              </a:rPr>
              <a:t> might they pose?</a:t>
            </a:r>
          </a:p>
        </p:txBody>
      </p:sp>
      <p:pic>
        <p:nvPicPr>
          <p:cNvPr id="3" name="Picture 2" descr="A hand holding a drill&#10;&#10;AI-generated content may be incorrect.">
            <a:extLst>
              <a:ext uri="{FF2B5EF4-FFF2-40B4-BE49-F238E27FC236}">
                <a16:creationId xmlns:a16="http://schemas.microsoft.com/office/drawing/2014/main" id="{6CC03AB7-19BA-84BC-BD8A-FDBFEE5268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0400" y="4034775"/>
            <a:ext cx="1784554" cy="2382531"/>
          </a:xfrm>
          <a:prstGeom prst="rect">
            <a:avLst/>
          </a:prstGeom>
        </p:spPr>
      </p:pic>
      <p:pic>
        <p:nvPicPr>
          <p:cNvPr id="8" name="Picture 7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8BDD828C-4CE0-9A72-6146-CC4FD84E7EE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80360" y="1656988"/>
            <a:ext cx="3144594" cy="2273767"/>
          </a:xfrm>
          <a:prstGeom prst="rect">
            <a:avLst/>
          </a:prstGeom>
        </p:spPr>
      </p:pic>
      <p:pic>
        <p:nvPicPr>
          <p:cNvPr id="10" name="Picture 9" descr="A close-up of hands holding a machine&#10;&#10;AI-generated content may be incorrect.">
            <a:extLst>
              <a:ext uri="{FF2B5EF4-FFF2-40B4-BE49-F238E27FC236}">
                <a16:creationId xmlns:a16="http://schemas.microsoft.com/office/drawing/2014/main" id="{D194A876-A8CD-B63A-9871-44878C12C18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940" y="1656988"/>
            <a:ext cx="3236660" cy="2273767"/>
          </a:xfrm>
          <a:prstGeom prst="rect">
            <a:avLst/>
          </a:prstGeom>
        </p:spPr>
      </p:pic>
      <p:pic>
        <p:nvPicPr>
          <p:cNvPr id="12" name="Picture 11" descr="A yellow sign with black and white stripes on it&#10;&#10;AI-generated content may be incorrect.">
            <a:extLst>
              <a:ext uri="{FF2B5EF4-FFF2-40B4-BE49-F238E27FC236}">
                <a16:creationId xmlns:a16="http://schemas.microsoft.com/office/drawing/2014/main" id="{70EB8E8F-8F8F-2BA3-0239-8F7B9ED32E0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941" y="4034774"/>
            <a:ext cx="4595560" cy="2382409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7D5D7D4-563F-6E73-5090-9F3158D9D3D5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B1B456E-C179-CBAF-A91E-37D9EA0FD390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4F90ED2-58BE-1A01-B32E-9BBE162962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808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D81C6C-85E3-28D9-4CC3-9D2BCF975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2C525D-B286-5CEB-C117-DED052622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264607" cy="524553"/>
          </a:xfrm>
        </p:spPr>
        <p:txBody>
          <a:bodyPr/>
          <a:lstStyle/>
          <a:p>
            <a:r>
              <a:rPr lang="en-US" dirty="0"/>
              <a:t>What is a Risk Matrix?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4175F8-E3C4-29D9-9661-D5E121844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6" y="2027727"/>
            <a:ext cx="6824663" cy="487439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 is a visual tool used to assess and </a:t>
            </a:r>
            <a:r>
              <a:rPr lang="en-US" dirty="0" err="1"/>
              <a:t>prioritise</a:t>
            </a:r>
            <a:r>
              <a:rPr lang="en-US" dirty="0"/>
              <a:t> risks by evaluating two key factors: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Likelihood: </a:t>
            </a:r>
            <a:r>
              <a:rPr lang="en-US" sz="1600" dirty="0">
                <a:solidFill>
                  <a:schemeClr val="tx1"/>
                </a:solidFill>
              </a:rPr>
              <a:t>How probable it is that a hazard or incident will occur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Consequence: </a:t>
            </a:r>
            <a:r>
              <a:rPr lang="en-US" sz="1600" dirty="0">
                <a:solidFill>
                  <a:schemeClr val="tx1"/>
                </a:solidFill>
              </a:rPr>
              <a:t>The severity of the impact if the incident does occur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two dimensions are plotted on a grid – commonly 3x3, 4x4, or 5x5 – where each cell represents a level of risk (e.g. low, medium, high).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X-axis: </a:t>
            </a:r>
            <a:r>
              <a:rPr lang="en-US" sz="1600" dirty="0">
                <a:solidFill>
                  <a:schemeClr val="tx1"/>
                </a:solidFill>
              </a:rPr>
              <a:t>Consequence (Minor - Major)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Y-axis: </a:t>
            </a:r>
            <a:r>
              <a:rPr lang="en-US" sz="1600" dirty="0">
                <a:solidFill>
                  <a:schemeClr val="tx1"/>
                </a:solidFill>
              </a:rPr>
              <a:t>Likelihood (Unlikely – Likely)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</a:rPr>
              <a:t>Labels: </a:t>
            </a:r>
            <a:r>
              <a:rPr lang="en-US" sz="1600" dirty="0">
                <a:solidFill>
                  <a:schemeClr val="tx1"/>
                </a:solidFill>
              </a:rPr>
              <a:t>Low, Medium, High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intersection of likelihood and consequence helps determine the </a:t>
            </a:r>
            <a:r>
              <a:rPr lang="en-US" b="1" dirty="0"/>
              <a:t>risk rating</a:t>
            </a:r>
            <a:r>
              <a:rPr lang="en-US" dirty="0"/>
              <a:t>, which guides decisions about </a:t>
            </a:r>
            <a:r>
              <a:rPr lang="en-US" b="1" dirty="0"/>
              <a:t>control measures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 is useful in engineering and workshop settings to: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Justify safety controls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tx1"/>
                </a:solidFill>
              </a:rPr>
              <a:t>Prioritise</a:t>
            </a:r>
            <a:r>
              <a:rPr lang="en-US" sz="1600" dirty="0">
                <a:solidFill>
                  <a:schemeClr val="tx1"/>
                </a:solidFill>
              </a:rPr>
              <a:t> hazards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Communicate risk clearly to students and staff</a:t>
            </a:r>
          </a:p>
          <a:p>
            <a:pPr lvl="1"/>
            <a:endParaRPr lang="en-US" sz="1600" dirty="0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9332C47-BD6F-249E-22C0-7A6F1B9F71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3DC95B7-3F48-43BA-EFE7-CACB8512EF50}"/>
              </a:ext>
            </a:extLst>
          </p:cNvPr>
          <p:cNvSpPr/>
          <p:nvPr/>
        </p:nvSpPr>
        <p:spPr>
          <a:xfrm>
            <a:off x="7932738" y="-4254"/>
            <a:ext cx="4259262" cy="6565392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7B236-0201-3AF6-1209-6C228E38ED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85125" y="2027727"/>
            <a:ext cx="4154487" cy="2563726"/>
          </a:xfrm>
          <a:prstGeom prst="rect">
            <a:avLst/>
          </a:prstGeom>
        </p:spPr>
      </p:pic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9B5384B2-8668-4D7E-0BCB-AEECEF9D3488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D1AA708-B91B-3376-C893-96DFFB1FE27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6FEC794-9F3B-1398-E891-A84D3C7D17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101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4B9C4F-CDB7-7C49-F31C-67E77A7CD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2FA8FC-664E-A675-53AD-72C8BDE403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6" y="2027727"/>
            <a:ext cx="6824663" cy="116004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Control Measures </a:t>
            </a:r>
            <a:r>
              <a:rPr lang="en-US" dirty="0"/>
              <a:t>are actions or strategies used to eliminate or reduce risk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 the </a:t>
            </a:r>
            <a:r>
              <a:rPr lang="en-US" b="1" dirty="0"/>
              <a:t>Hierarchy of Controls </a:t>
            </a:r>
            <a:r>
              <a:rPr lang="en-US" dirty="0"/>
              <a:t>– a system that ranks safety strategies from most to least effective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148763DA-AB54-7315-5708-5C70CB0335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835173D-678B-C9EC-E3B6-C36348950FAB}"/>
              </a:ext>
            </a:extLst>
          </p:cNvPr>
          <p:cNvSpPr/>
          <p:nvPr/>
        </p:nvSpPr>
        <p:spPr>
          <a:xfrm>
            <a:off x="7932738" y="-4254"/>
            <a:ext cx="4259262" cy="6565392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2A6D05E-7345-CEAE-31EF-4E674593C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7917850" cy="524553"/>
          </a:xfrm>
        </p:spPr>
        <p:txBody>
          <a:bodyPr/>
          <a:lstStyle/>
          <a:p>
            <a:r>
              <a:rPr lang="en-US" dirty="0"/>
              <a:t>Control Measures &amp; Hierarchy of Controls</a:t>
            </a:r>
          </a:p>
        </p:txBody>
      </p:sp>
      <p:pic>
        <p:nvPicPr>
          <p:cNvPr id="6" name="Picture 5" descr="A diagram of a pyramid&#10;&#10;AI-generated content may be incorrect.">
            <a:extLst>
              <a:ext uri="{FF2B5EF4-FFF2-40B4-BE49-F238E27FC236}">
                <a16:creationId xmlns:a16="http://schemas.microsoft.com/office/drawing/2014/main" id="{957F5D6F-0CEB-6BED-69D8-731808C67F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2965" y="1650516"/>
            <a:ext cx="3918807" cy="2328891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E4A2F30-D5F4-E7D9-08E8-FC1A3F9CF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367822"/>
              </p:ext>
            </p:extLst>
          </p:nvPr>
        </p:nvGraphicFramePr>
        <p:xfrm>
          <a:off x="1137872" y="3309182"/>
          <a:ext cx="6624638" cy="30588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13228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  <a:gridCol w="2552700">
                  <a:extLst>
                    <a:ext uri="{9D8B030D-6E8A-4147-A177-3AD203B41FA5}">
                      <a16:colId xmlns:a16="http://schemas.microsoft.com/office/drawing/2014/main" val="3472666423"/>
                    </a:ext>
                  </a:extLst>
                </a:gridCol>
                <a:gridCol w="2758710">
                  <a:extLst>
                    <a:ext uri="{9D8B030D-6E8A-4147-A177-3AD203B41FA5}">
                      <a16:colId xmlns:a16="http://schemas.microsoft.com/office/drawing/2014/main" val="3525004938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400" dirty="0"/>
                        <a:t>Level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Description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Example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Elimination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Remove the hazard completely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Use a safer process instead of a lathe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Substitution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Replace the hazard with something safer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Use plastic instead of metal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Engineering Controls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Isolate people from the hazard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Guarding, fume extraction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Administrative Controls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Change the way people work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Training, procedures, supervision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23147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PPE (Least Effective)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Protect the individual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Safety glasses, gloves, hearing protection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4610736"/>
                  </a:ext>
                </a:extLst>
              </a:tr>
            </a:tbl>
          </a:graphicData>
        </a:graphic>
      </p:graphicFrame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D431433-9C69-B2CC-289F-D8D1CBEDB849}"/>
              </a:ext>
            </a:extLst>
          </p:cNvPr>
          <p:cNvSpPr txBox="1">
            <a:spLocks/>
          </p:cNvSpPr>
          <p:nvPr/>
        </p:nvSpPr>
        <p:spPr>
          <a:xfrm>
            <a:off x="8155729" y="4430428"/>
            <a:ext cx="3813277" cy="1504753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030083"/>
                </a:solidFill>
                <a:latin typeface="Univers Light" panose="020B0403020202020204" pitchFamily="34" charset="0"/>
                <a:cs typeface="MV Boli" panose="02000500030200090000" pitchFamily="2" charset="0"/>
              </a:rPr>
              <a:t>Not all controls are equal – PPE is important, but it’s our last line of defense. </a:t>
            </a:r>
          </a:p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030083"/>
                </a:solidFill>
                <a:latin typeface="Univers Light" panose="020B0403020202020204" pitchFamily="34" charset="0"/>
                <a:cs typeface="MV Boli" panose="02000500030200090000" pitchFamily="2" charset="0"/>
              </a:rPr>
              <a:t>Always work from the top down.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A6640FA4-0C88-3A23-1C65-909094FA554D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91B8F8-6C2A-5E42-AE1A-065FFB09375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625820D-B756-7BEE-D88A-C70782A845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511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3648B47-1534-4EF0-96AB-CA02326F693B}">
  <ds:schemaRefs>
    <ds:schemaRef ds:uri="http://schemas.openxmlformats.org/package/2006/metadata/core-properties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www.w3.org/XML/1998/namespace"/>
    <ds:schemaRef ds:uri="ef15ea92-d665-4eb4-91e3-7ae34e5e038a"/>
    <ds:schemaRef ds:uri="b695005b-d803-47f4-974f-abac8cfe93be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E5DD1AD-8E4F-4279-A224-F934E61EA4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5132</TotalTime>
  <Words>2114</Words>
  <Application>Microsoft Office PowerPoint</Application>
  <PresentationFormat>Widescreen</PresentationFormat>
  <Paragraphs>278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Wingdings</vt:lpstr>
      <vt:lpstr>Calibri</vt:lpstr>
      <vt:lpstr>Univers Light</vt:lpstr>
      <vt:lpstr>Arial</vt:lpstr>
      <vt:lpstr>Aptos</vt:lpstr>
      <vt:lpstr>Office Theme</vt:lpstr>
      <vt:lpstr>Risk Matrix</vt:lpstr>
      <vt:lpstr>LESSON OVERVIEW</vt:lpstr>
      <vt:lpstr>Why Workshop Safety Skills Matter</vt:lpstr>
      <vt:lpstr>Key Definitions</vt:lpstr>
      <vt:lpstr>Common Workshop Hazards</vt:lpstr>
      <vt:lpstr>Key Hazard Map Zones</vt:lpstr>
      <vt:lpstr>Spot the Hazards</vt:lpstr>
      <vt:lpstr>What is a Risk Matrix?</vt:lpstr>
      <vt:lpstr>Control Measures &amp; Hierarchy of Controls</vt:lpstr>
      <vt:lpstr>Reassess the Risk (Post-Control)</vt:lpstr>
      <vt:lpstr>Scenario Walkthrough – Applying the Matrix</vt:lpstr>
      <vt:lpstr>Scenario Walkthrough – Applying the Matrix</vt:lpstr>
      <vt:lpstr>Scenario Walkthrough – Applying the Matrix</vt:lpstr>
      <vt:lpstr>Scenario Walkthrough – Applying the Matrix</vt:lpstr>
      <vt:lpstr>Scenario Walkthrough – Applying the Matrix</vt:lpstr>
      <vt:lpstr>Activity: Spot the Hazards</vt:lpstr>
      <vt:lpstr>Share Findings</vt:lpstr>
      <vt:lpstr>What We Covered</vt:lpstr>
      <vt:lpstr>WHS Reminder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38</cp:revision>
  <dcterms:created xsi:type="dcterms:W3CDTF">2023-10-22T03:23:40Z</dcterms:created>
  <dcterms:modified xsi:type="dcterms:W3CDTF">2025-10-16T10:49:13Z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MSIP_Label_defa4170-0d19-0005-0004-bc88714345d2_Enabled">
    <vt:lpwstr>true</vt:lpwstr>
  </property>
  <property fmtid="{D5CDD505-2E9C-101B-9397-08002B2CF9AE}" pid="12" name="MSIP_Label_defa4170-0d19-0005-0004-bc88714345d2_SetDate">
    <vt:lpwstr>2025-10-08T00:40:25Z</vt:lpwstr>
  </property>
  <property fmtid="{D5CDD505-2E9C-101B-9397-08002B2CF9AE}" pid="13" name="MSIP_Label_defa4170-0d19-0005-0004-bc88714345d2_Method">
    <vt:lpwstr>Standard</vt:lpwstr>
  </property>
  <property fmtid="{D5CDD505-2E9C-101B-9397-08002B2CF9AE}" pid="14" name="MSIP_Label_defa4170-0d19-0005-0004-bc88714345d2_Name">
    <vt:lpwstr>defa4170-0d19-0005-0004-bc88714345d2</vt:lpwstr>
  </property>
  <property fmtid="{D5CDD505-2E9C-101B-9397-08002B2CF9AE}" pid="15" name="MSIP_Label_defa4170-0d19-0005-0004-bc88714345d2_SiteId">
    <vt:lpwstr>c5ccd573-ff69-4ff8-ada6-359bd6300982</vt:lpwstr>
  </property>
  <property fmtid="{D5CDD505-2E9C-101B-9397-08002B2CF9AE}" pid="16" name="MSIP_Label_defa4170-0d19-0005-0004-bc88714345d2_ActionId">
    <vt:lpwstr>0602ba4e-f9ae-4b9a-ba81-0ff38e9fd71e</vt:lpwstr>
  </property>
  <property fmtid="{D5CDD505-2E9C-101B-9397-08002B2CF9AE}" pid="17" name="MSIP_Label_defa4170-0d19-0005-0004-bc88714345d2_ContentBits">
    <vt:lpwstr>0</vt:lpwstr>
  </property>
  <property fmtid="{D5CDD505-2E9C-101B-9397-08002B2CF9AE}" pid="18" name="MSIP_Label_defa4170-0d19-0005-0004-bc88714345d2_Tag">
    <vt:lpwstr>10, 3, 0, 1</vt:lpwstr>
  </property>
</Properties>
</file>